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
      <p:font typeface="Righteous"/>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Righteous-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Slab-regular.fntdata"/><Relationship Id="rId14" Type="http://schemas.openxmlformats.org/officeDocument/2006/relationships/slide" Target="slides/slide10.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slide" Target="slides/slide1.xml"/><Relationship Id="rId19" Type="http://schemas.openxmlformats.org/officeDocument/2006/relationships/font" Target="fonts/Roboto-italic.fntdata"/><Relationship Id="rId6" Type="http://schemas.openxmlformats.org/officeDocument/2006/relationships/slide" Target="slides/slide2.xml"/><Relationship Id="rId18"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f1030e6d3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f1030e6d3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4ecc1e8d1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ecc1e8d1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ecc1e8d16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ecc1e8d16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ecc1e8d16_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ecc1e8d16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4ecc1e8d16_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4ecc1e8d16_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4ecc1e8d16_5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4ecc1e8d16_5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f0b0fd57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f0b0fd57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f0b0fd57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f0b0fd57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ecc1e8d16_7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ecc1e8d16_7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forest.moscowfsl.wsu.edu/cgi-bin/fswepp/wd/weppdist.p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Righteous"/>
                <a:ea typeface="Righteous"/>
                <a:cs typeface="Righteous"/>
                <a:sym typeface="Righteous"/>
              </a:rPr>
              <a:t>Water Erosion Prediction Project</a:t>
            </a:r>
            <a:endParaRPr>
              <a:latin typeface="Righteous"/>
              <a:ea typeface="Righteous"/>
              <a:cs typeface="Righteous"/>
              <a:sym typeface="Righteous"/>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ighteous"/>
                <a:ea typeface="Righteous"/>
                <a:cs typeface="Righteous"/>
                <a:sym typeface="Righteous"/>
              </a:rPr>
              <a:t>Team 5: Swept Away</a:t>
            </a:r>
            <a:endParaRPr>
              <a:latin typeface="Righteous"/>
              <a:ea typeface="Righteous"/>
              <a:cs typeface="Righteous"/>
              <a:sym typeface="Righteous"/>
            </a:endParaRPr>
          </a:p>
          <a:p>
            <a:pPr indent="0" lvl="0" marL="0" rtl="0" algn="ctr">
              <a:spcBef>
                <a:spcPts val="0"/>
              </a:spcBef>
              <a:spcAft>
                <a:spcPts val="0"/>
              </a:spcAft>
              <a:buNone/>
            </a:pPr>
            <a:r>
              <a:rPr lang="en">
                <a:latin typeface="Righteous"/>
                <a:ea typeface="Righteous"/>
                <a:cs typeface="Righteous"/>
                <a:sym typeface="Righteous"/>
              </a:rPr>
              <a:t>Date: 2/14/2019</a:t>
            </a:r>
            <a:endParaRPr>
              <a:latin typeface="Righteous"/>
              <a:ea typeface="Righteous"/>
              <a:cs typeface="Righteous"/>
              <a:sym typeface="Righteou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Cognitive Walkthrough</a:t>
            </a:r>
            <a:endParaRPr/>
          </a:p>
        </p:txBody>
      </p:sp>
      <p:sp>
        <p:nvSpPr>
          <p:cNvPr id="70" name="Google Shape;70;p14"/>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Users &amp; Environment</a:t>
            </a:r>
            <a:endParaRPr/>
          </a:p>
        </p:txBody>
      </p:sp>
      <p:sp>
        <p:nvSpPr>
          <p:cNvPr id="76" name="Google Shape;76;p1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High school students</a:t>
            </a:r>
            <a:endParaRPr/>
          </a:p>
          <a:p>
            <a:pPr indent="-304800" lvl="1" marL="914400" rtl="0" algn="l">
              <a:spcBef>
                <a:spcPts val="0"/>
              </a:spcBef>
              <a:spcAft>
                <a:spcPts val="0"/>
              </a:spcAft>
              <a:buSzPts val="1200"/>
              <a:buChar char="○"/>
            </a:pPr>
            <a:r>
              <a:rPr lang="en"/>
              <a:t>Using WEPP app to discover effects of erosion in their area</a:t>
            </a:r>
            <a:endParaRPr/>
          </a:p>
          <a:p>
            <a:pPr indent="-317500" lvl="0" marL="457200" rtl="0" algn="l">
              <a:spcBef>
                <a:spcPts val="0"/>
              </a:spcBef>
              <a:spcAft>
                <a:spcPts val="0"/>
              </a:spcAft>
              <a:buSzPts val="1400"/>
              <a:buChar char="●"/>
            </a:pPr>
            <a:r>
              <a:rPr lang="en"/>
              <a:t>High school teachers</a:t>
            </a:r>
            <a:endParaRPr/>
          </a:p>
          <a:p>
            <a:pPr indent="-304800" lvl="1" marL="914400" rtl="0" algn="l">
              <a:spcBef>
                <a:spcPts val="0"/>
              </a:spcBef>
              <a:spcAft>
                <a:spcPts val="0"/>
              </a:spcAft>
              <a:buSzPts val="1200"/>
              <a:buChar char="○"/>
            </a:pPr>
            <a:r>
              <a:rPr lang="en"/>
              <a:t>Using WEPP app to help students gain a better understanding of erosion</a:t>
            </a:r>
            <a:endParaRPr/>
          </a:p>
          <a:p>
            <a:pPr indent="-317500" lvl="0" marL="457200" rtl="0" algn="l">
              <a:spcBef>
                <a:spcPts val="0"/>
              </a:spcBef>
              <a:spcAft>
                <a:spcPts val="0"/>
              </a:spcAft>
              <a:buSzPts val="1400"/>
              <a:buChar char="●"/>
            </a:pPr>
            <a:r>
              <a:rPr lang="en"/>
              <a:t>Soil Erosion </a:t>
            </a:r>
            <a:r>
              <a:rPr lang="en"/>
              <a:t>Enthusiasts</a:t>
            </a:r>
            <a:endParaRPr/>
          </a:p>
          <a:p>
            <a:pPr indent="-304800" lvl="1" marL="914400" rtl="0" algn="l">
              <a:spcBef>
                <a:spcPts val="0"/>
              </a:spcBef>
              <a:spcAft>
                <a:spcPts val="0"/>
              </a:spcAft>
              <a:buSzPts val="1200"/>
              <a:buChar char="○"/>
            </a:pPr>
            <a:r>
              <a:rPr lang="en"/>
              <a:t>Using WEPP app out of curiosity</a:t>
            </a:r>
            <a:endParaRPr/>
          </a:p>
          <a:p>
            <a:pPr indent="-317500" lvl="0" marL="457200" rtl="0" algn="l">
              <a:spcBef>
                <a:spcPts val="0"/>
              </a:spcBef>
              <a:spcAft>
                <a:spcPts val="0"/>
              </a:spcAft>
              <a:buSzPts val="1400"/>
              <a:buChar char="●"/>
            </a:pPr>
            <a:r>
              <a:rPr lang="en"/>
              <a:t>Scientist Team</a:t>
            </a:r>
            <a:endParaRPr/>
          </a:p>
          <a:p>
            <a:pPr indent="-304800" lvl="1" marL="914400" rtl="0" algn="l">
              <a:spcBef>
                <a:spcPts val="0"/>
              </a:spcBef>
              <a:spcAft>
                <a:spcPts val="0"/>
              </a:spcAft>
              <a:buSzPts val="1200"/>
              <a:buChar char="○"/>
            </a:pPr>
            <a:r>
              <a:rPr lang="en"/>
              <a:t>Looking at the data input into the app to compare to their own data</a:t>
            </a:r>
            <a:endParaRPr/>
          </a:p>
          <a:p>
            <a:pPr indent="-317500" lvl="0" marL="457200" rtl="0" algn="l">
              <a:spcBef>
                <a:spcPts val="0"/>
              </a:spcBef>
              <a:spcAft>
                <a:spcPts val="0"/>
              </a:spcAft>
              <a:buSzPts val="1400"/>
              <a:buChar char="●"/>
            </a:pPr>
            <a:r>
              <a:rPr lang="en"/>
              <a:t>Our Team</a:t>
            </a:r>
            <a:endParaRPr/>
          </a:p>
          <a:p>
            <a:pPr indent="-304800" lvl="1" marL="914400" rtl="0" algn="l">
              <a:spcBef>
                <a:spcPts val="0"/>
              </a:spcBef>
              <a:spcAft>
                <a:spcPts val="0"/>
              </a:spcAft>
              <a:buSzPts val="1200"/>
              <a:buChar char="○"/>
            </a:pPr>
            <a:r>
              <a:rPr lang="en"/>
              <a:t>The team wants the app to work to its best standards</a:t>
            </a:r>
            <a:endParaRPr/>
          </a:p>
        </p:txBody>
      </p:sp>
      <p:sp>
        <p:nvSpPr>
          <p:cNvPr id="77" name="Google Shape;77;p1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Michigan</a:t>
            </a:r>
            <a:endParaRPr/>
          </a:p>
          <a:p>
            <a:pPr indent="-304800" lvl="1" marL="914400" rtl="0" algn="l">
              <a:spcBef>
                <a:spcPts val="0"/>
              </a:spcBef>
              <a:spcAft>
                <a:spcPts val="0"/>
              </a:spcAft>
              <a:buSzPts val="1200"/>
              <a:buChar char="○"/>
            </a:pPr>
            <a:r>
              <a:rPr lang="en"/>
              <a:t>Most students will likely be from Michigan due to both Mary’s team and ours being located within the state</a:t>
            </a:r>
            <a:endParaRPr/>
          </a:p>
          <a:p>
            <a:pPr indent="-317500" lvl="0" marL="457200" rtl="0" algn="l">
              <a:spcBef>
                <a:spcPts val="0"/>
              </a:spcBef>
              <a:spcAft>
                <a:spcPts val="0"/>
              </a:spcAft>
              <a:buSzPts val="1400"/>
              <a:buChar char="●"/>
            </a:pPr>
            <a:r>
              <a:rPr lang="en"/>
              <a:t>Houghton, MI</a:t>
            </a:r>
            <a:endParaRPr/>
          </a:p>
          <a:p>
            <a:pPr indent="-304800" lvl="1" marL="914400" rtl="0" algn="l">
              <a:spcBef>
                <a:spcPts val="0"/>
              </a:spcBef>
              <a:spcAft>
                <a:spcPts val="0"/>
              </a:spcAft>
              <a:buSzPts val="1200"/>
              <a:buChar char="○"/>
            </a:pPr>
            <a:r>
              <a:rPr lang="en"/>
              <a:t>Students in our area would be the idea test group </a:t>
            </a:r>
            <a:endParaRPr/>
          </a:p>
          <a:p>
            <a:pPr indent="-317500" lvl="0" marL="457200" rtl="0" algn="l">
              <a:spcBef>
                <a:spcPts val="0"/>
              </a:spcBef>
              <a:spcAft>
                <a:spcPts val="0"/>
              </a:spcAft>
              <a:buSzPts val="1400"/>
              <a:buChar char="●"/>
            </a:pPr>
            <a:r>
              <a:rPr lang="en"/>
              <a:t>Areas with Cellular Data</a:t>
            </a:r>
            <a:endParaRPr/>
          </a:p>
          <a:p>
            <a:pPr indent="-304800" lvl="1" marL="914400" rtl="0" algn="l">
              <a:spcBef>
                <a:spcPts val="0"/>
              </a:spcBef>
              <a:spcAft>
                <a:spcPts val="0"/>
              </a:spcAft>
              <a:buSzPts val="1200"/>
              <a:buChar char="○"/>
            </a:pPr>
            <a:r>
              <a:rPr lang="en"/>
              <a:t>Students must be able to access internet on their mobile devices to use web app</a:t>
            </a:r>
            <a:br>
              <a:rPr lang="en"/>
            </a:br>
            <a:br>
              <a:rPr lang="en"/>
            </a:br>
            <a:br>
              <a:rPr lang="en"/>
            </a:b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Use Scenario Description</a:t>
            </a:r>
            <a:endParaRPr/>
          </a:p>
        </p:txBody>
      </p:sp>
      <p:sp>
        <p:nvSpPr>
          <p:cNvPr id="83" name="Google Shape;83;p16"/>
          <p:cNvSpPr txBox="1"/>
          <p:nvPr>
            <p:ph idx="1" type="body"/>
          </p:nvPr>
        </p:nvSpPr>
        <p:spPr>
          <a:xfrm>
            <a:off x="387900" y="135227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Scenario 1: Nominal Task Performance</a:t>
            </a:r>
            <a:endParaRPr/>
          </a:p>
          <a:p>
            <a:pPr indent="-317500" lvl="0" marL="457200" rtl="0" algn="l">
              <a:spcBef>
                <a:spcPts val="1600"/>
              </a:spcBef>
              <a:spcAft>
                <a:spcPts val="0"/>
              </a:spcAft>
              <a:buSzPts val="1400"/>
              <a:buChar char="●"/>
            </a:pPr>
            <a:r>
              <a:rPr lang="en"/>
              <a:t>Sarah Myer : Geology Teacher from DeWitt</a:t>
            </a:r>
            <a:endParaRPr/>
          </a:p>
          <a:p>
            <a:pPr indent="-304800" lvl="1" marL="914400" rtl="0" algn="l">
              <a:spcBef>
                <a:spcPts val="0"/>
              </a:spcBef>
              <a:spcAft>
                <a:spcPts val="0"/>
              </a:spcAft>
              <a:buSzPts val="1200"/>
              <a:buChar char="○"/>
            </a:pPr>
            <a:r>
              <a:rPr lang="en"/>
              <a:t>Excited to teach her students about the effects of plant cover during their lesson on erosion, she opens the app and demonstrates the model using input reflecting the local area. After entering the values, she presses the calculate button and shows her students the displayed prediction values. She then enters a new query and changes the percentage of ground cover entered, showing the class the new values from the model and comparing it to the previous query to highlight the impact.</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4" name="Google Shape;84;p16"/>
          <p:cNvSpPr txBox="1"/>
          <p:nvPr>
            <p:ph idx="2" type="body"/>
          </p:nvPr>
        </p:nvSpPr>
        <p:spPr>
          <a:xfrm>
            <a:off x="4756200" y="1352275"/>
            <a:ext cx="3999900" cy="365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Scenario 2: Error Handling</a:t>
            </a:r>
            <a:endParaRPr/>
          </a:p>
          <a:p>
            <a:pPr indent="-317500" lvl="0" marL="457200" rtl="0" algn="l">
              <a:spcBef>
                <a:spcPts val="1600"/>
              </a:spcBef>
              <a:spcAft>
                <a:spcPts val="0"/>
              </a:spcAft>
              <a:buSzPts val="1400"/>
              <a:buChar char="●"/>
            </a:pPr>
            <a:r>
              <a:rPr lang="en"/>
              <a:t>Joshua Bates : Senior at L’Anse High School</a:t>
            </a:r>
            <a:endParaRPr/>
          </a:p>
          <a:p>
            <a:pPr indent="-304800" lvl="1" marL="914400" rtl="0" algn="l">
              <a:spcBef>
                <a:spcPts val="0"/>
              </a:spcBef>
              <a:spcAft>
                <a:spcPts val="0"/>
              </a:spcAft>
              <a:buSzPts val="1200"/>
              <a:buChar char="○"/>
            </a:pPr>
            <a:r>
              <a:rPr lang="en"/>
              <a:t>As part of his AP environmental science class, he and his fellow classmates are collecting data to model erosion outcomes. Unfortunately, he doesn’t entirely understand the input method and types characters into the data fields. After pressing the calculate button a message  pops up explaining that there has been an error in input and directing him to enter a number from 0-100 for the percentages and an integer for the slope.</a:t>
            </a:r>
            <a:endParaRPr/>
          </a:p>
          <a:p>
            <a:pPr indent="0" lvl="0" marL="91440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Prototype Views</a:t>
            </a:r>
            <a:endParaRPr/>
          </a:p>
        </p:txBody>
      </p:sp>
      <p:sp>
        <p:nvSpPr>
          <p:cNvPr id="90" name="Google Shape;90;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Current application in use that we’re basing our application on</a:t>
            </a:r>
            <a:endParaRPr/>
          </a:p>
          <a:p>
            <a:pPr indent="-317500" lvl="1" marL="914400" rtl="0" algn="l">
              <a:spcBef>
                <a:spcPts val="0"/>
              </a:spcBef>
              <a:spcAft>
                <a:spcPts val="0"/>
              </a:spcAft>
              <a:buSzPts val="1400"/>
              <a:buChar char="○"/>
            </a:pPr>
            <a:r>
              <a:rPr lang="en" u="sng">
                <a:solidFill>
                  <a:schemeClr val="hlink"/>
                </a:solidFill>
                <a:hlinkClick r:id="rId3"/>
              </a:rPr>
              <a:t>https://forest.moscowfsl.wsu.edu/cgi-bin/fswepp/wd/weppdist.pl</a:t>
            </a:r>
            <a:endParaRPr/>
          </a:p>
          <a:p>
            <a:pPr indent="-342900" lvl="0" marL="457200" rtl="0" algn="l">
              <a:spcBef>
                <a:spcPts val="0"/>
              </a:spcBef>
              <a:spcAft>
                <a:spcPts val="0"/>
              </a:spcAft>
              <a:buSzPts val="1800"/>
              <a:buChar char="●"/>
            </a:pPr>
            <a:r>
              <a:rPr lang="en"/>
              <a:t>Types of prototype views</a:t>
            </a:r>
            <a:endParaRPr/>
          </a:p>
          <a:p>
            <a:pPr indent="-317500" lvl="1" marL="914400" rtl="0" algn="l">
              <a:spcBef>
                <a:spcPts val="0"/>
              </a:spcBef>
              <a:spcAft>
                <a:spcPts val="0"/>
              </a:spcAft>
              <a:buSzPts val="1400"/>
              <a:buChar char="○"/>
            </a:pPr>
            <a:r>
              <a:rPr lang="en"/>
              <a:t>Default landing page</a:t>
            </a:r>
            <a:endParaRPr/>
          </a:p>
          <a:p>
            <a:pPr indent="-317500" lvl="1" marL="914400" rtl="0" algn="l">
              <a:spcBef>
                <a:spcPts val="0"/>
              </a:spcBef>
              <a:spcAft>
                <a:spcPts val="0"/>
              </a:spcAft>
              <a:buSzPts val="1400"/>
              <a:buChar char="○"/>
            </a:pPr>
            <a:r>
              <a:rPr lang="en"/>
              <a:t>Results page</a:t>
            </a:r>
            <a:endParaRPr/>
          </a:p>
          <a:p>
            <a:pPr indent="-317500" lvl="1" marL="914400" rtl="0" algn="l">
              <a:spcBef>
                <a:spcPts val="0"/>
              </a:spcBef>
              <a:spcAft>
                <a:spcPts val="0"/>
              </a:spcAft>
              <a:buSzPts val="1400"/>
              <a:buChar char="○"/>
            </a:pPr>
            <a:r>
              <a:rPr lang="en"/>
              <a:t>Results page with multiple outputs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pic>
        <p:nvPicPr>
          <p:cNvPr id="95" name="Google Shape;95;p18"/>
          <p:cNvPicPr preferRelativeResize="0"/>
          <p:nvPr/>
        </p:nvPicPr>
        <p:blipFill>
          <a:blip r:embed="rId3">
            <a:alphaModFix/>
          </a:blip>
          <a:stretch>
            <a:fillRect/>
          </a:stretch>
        </p:blipFill>
        <p:spPr>
          <a:xfrm>
            <a:off x="2814363" y="0"/>
            <a:ext cx="3515282" cy="5143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pic>
        <p:nvPicPr>
          <p:cNvPr id="100" name="Google Shape;100;p19"/>
          <p:cNvPicPr preferRelativeResize="0"/>
          <p:nvPr/>
        </p:nvPicPr>
        <p:blipFill>
          <a:blip r:embed="rId3">
            <a:alphaModFix/>
          </a:blip>
          <a:stretch>
            <a:fillRect/>
          </a:stretch>
        </p:blipFill>
        <p:spPr>
          <a:xfrm>
            <a:off x="2880206" y="0"/>
            <a:ext cx="3383593"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pic>
        <p:nvPicPr>
          <p:cNvPr id="105" name="Google Shape;105;p20"/>
          <p:cNvPicPr preferRelativeResize="0"/>
          <p:nvPr/>
        </p:nvPicPr>
        <p:blipFill>
          <a:blip r:embed="rId3">
            <a:alphaModFix/>
          </a:blip>
          <a:stretch>
            <a:fillRect/>
          </a:stretch>
        </p:blipFill>
        <p:spPr>
          <a:xfrm>
            <a:off x="3112206" y="0"/>
            <a:ext cx="2919581" cy="51434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Usability Goals and Concerns</a:t>
            </a:r>
            <a:endParaRPr/>
          </a:p>
        </p:txBody>
      </p:sp>
      <p:sp>
        <p:nvSpPr>
          <p:cNvPr id="111" name="Google Shape;111;p21"/>
          <p:cNvSpPr txBox="1"/>
          <p:nvPr>
            <p:ph idx="1" type="body"/>
          </p:nvPr>
        </p:nvSpPr>
        <p:spPr>
          <a:xfrm>
            <a:off x="4552925" y="1489825"/>
            <a:ext cx="42033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Concerns:</a:t>
            </a:r>
            <a:endParaRPr/>
          </a:p>
          <a:p>
            <a:pPr indent="-342900" lvl="0" marL="457200" rtl="0" algn="l">
              <a:spcBef>
                <a:spcPts val="1600"/>
              </a:spcBef>
              <a:spcAft>
                <a:spcPts val="0"/>
              </a:spcAft>
              <a:buSzPts val="1800"/>
              <a:buChar char="-"/>
            </a:pPr>
            <a:r>
              <a:rPr lang="en"/>
              <a:t>High school teachers that are technologically challenged</a:t>
            </a:r>
            <a:endParaRPr/>
          </a:p>
          <a:p>
            <a:pPr indent="-342900" lvl="0" marL="457200" rtl="0" algn="l">
              <a:spcBef>
                <a:spcPts val="0"/>
              </a:spcBef>
              <a:spcAft>
                <a:spcPts val="0"/>
              </a:spcAft>
              <a:buSzPts val="1800"/>
              <a:buChar char="-"/>
            </a:pPr>
            <a:r>
              <a:rPr lang="en"/>
              <a:t>The many parameters may result in a busy or confusing layout</a:t>
            </a:r>
            <a:endParaRPr/>
          </a:p>
          <a:p>
            <a:pPr indent="-342900" lvl="0" marL="457200" rtl="0" algn="l">
              <a:spcBef>
                <a:spcPts val="0"/>
              </a:spcBef>
              <a:spcAft>
                <a:spcPts val="0"/>
              </a:spcAft>
              <a:buSzPts val="1800"/>
              <a:buChar char="-"/>
            </a:pPr>
            <a:r>
              <a:rPr lang="en"/>
              <a:t>Confusion about terminology and which units should be used</a:t>
            </a:r>
            <a:endParaRPr/>
          </a:p>
        </p:txBody>
      </p:sp>
      <p:sp>
        <p:nvSpPr>
          <p:cNvPr id="112" name="Google Shape;112;p21"/>
          <p:cNvSpPr txBox="1"/>
          <p:nvPr>
            <p:ph idx="1" type="body"/>
          </p:nvPr>
        </p:nvSpPr>
        <p:spPr>
          <a:xfrm>
            <a:off x="293850" y="1489825"/>
            <a:ext cx="42033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Goals:</a:t>
            </a:r>
            <a:endParaRPr/>
          </a:p>
          <a:p>
            <a:pPr indent="-342900" lvl="0" marL="457200" rtl="0" algn="l">
              <a:spcBef>
                <a:spcPts val="1600"/>
              </a:spcBef>
              <a:spcAft>
                <a:spcPts val="0"/>
              </a:spcAft>
              <a:buSzPts val="1800"/>
              <a:buChar char="-"/>
            </a:pPr>
            <a:r>
              <a:rPr lang="en"/>
              <a:t>Easy, intuitive interface for high school students</a:t>
            </a:r>
            <a:endParaRPr/>
          </a:p>
          <a:p>
            <a:pPr indent="-342900" lvl="0" marL="457200" rtl="0" algn="l">
              <a:spcBef>
                <a:spcPts val="0"/>
              </a:spcBef>
              <a:spcAft>
                <a:spcPts val="0"/>
              </a:spcAft>
              <a:buSzPts val="1800"/>
              <a:buChar char="-"/>
            </a:pPr>
            <a:r>
              <a:rPr lang="en"/>
              <a:t>Quick and responsive to actions</a:t>
            </a:r>
            <a:endParaRPr/>
          </a:p>
          <a:p>
            <a:pPr indent="0" lvl="0" marL="45720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